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7" r:id="rId3"/>
    <p:sldId id="257" r:id="rId4"/>
    <p:sldId id="273" r:id="rId5"/>
    <p:sldId id="258" r:id="rId6"/>
    <p:sldId id="271" r:id="rId7"/>
    <p:sldId id="270" r:id="rId8"/>
    <p:sldId id="260" r:id="rId9"/>
    <p:sldId id="275" r:id="rId10"/>
    <p:sldId id="261" r:id="rId11"/>
    <p:sldId id="264" r:id="rId12"/>
    <p:sldId id="278" r:id="rId13"/>
    <p:sldId id="274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003399"/>
    <a:srgbClr val="C60AA2"/>
    <a:srgbClr val="009900"/>
    <a:srgbClr val="0000CC"/>
    <a:srgbClr val="FF6600"/>
    <a:srgbClr val="FFCC99"/>
    <a:srgbClr val="CCECFF"/>
    <a:srgbClr val="CC00FF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0F41-AD8E-4D52-99B7-6EF3CC058A52}" type="datetimeFigureOut">
              <a:rPr lang="it-IT" smtClean="0"/>
              <a:pPr/>
              <a:t>04/10/2016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F8FF-18CE-4115-AABC-6022844E81E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olo, ClipArt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lipArt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0D044-39E9-4D59-BEAB-311E7802A7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13417-1D4E-4A42-8235-7EF1B84E95F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0F41-AD8E-4D52-99B7-6EF3CC058A52}" type="datetimeFigureOut">
              <a:rPr lang="it-IT" smtClean="0"/>
              <a:pPr/>
              <a:t>04/10/2016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F8FF-18CE-4115-AABC-6022844E81E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0F41-AD8E-4D52-99B7-6EF3CC058A52}" type="datetimeFigureOut">
              <a:rPr lang="it-IT" smtClean="0"/>
              <a:pPr/>
              <a:t>04/10/2016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F8FF-18CE-4115-AABC-6022844E81E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20F41-AD8E-4D52-99B7-6EF3CC058A52}" type="datetimeFigureOut">
              <a:rPr lang="it-IT" smtClean="0"/>
              <a:pPr/>
              <a:t>04/10/2016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F8FF-18CE-4115-AABC-6022844E81E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  <p:sldLayoutId id="214748366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924944"/>
            <a:ext cx="7772400" cy="792088"/>
          </a:xfrm>
          <a:ln w="38100">
            <a:solidFill>
              <a:srgbClr val="009900"/>
            </a:solidFill>
          </a:ln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0000FF"/>
                </a:solidFill>
              </a:rPr>
              <a:t>Lo sportello psico-pedagogico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35088"/>
          </a:xfrm>
          <a:ln w="38100">
            <a:solidFill>
              <a:srgbClr val="FF0000"/>
            </a:solidFill>
          </a:ln>
        </p:spPr>
        <p:txBody>
          <a:bodyPr>
            <a:normAutofit fontScale="70000" lnSpcReduction="20000"/>
          </a:bodyPr>
          <a:lstStyle/>
          <a:p>
            <a:endParaRPr lang="it-IT" b="1" dirty="0" smtClean="0">
              <a:solidFill>
                <a:srgbClr val="BF0726"/>
              </a:solidFill>
              <a:latin typeface="Comic Sans MS" pitchFamily="66" charset="0"/>
            </a:endParaRPr>
          </a:p>
          <a:p>
            <a:r>
              <a:rPr lang="it-IT" b="1" dirty="0" smtClean="0">
                <a:solidFill>
                  <a:srgbClr val="BF0726"/>
                </a:solidFill>
                <a:latin typeface="Comic Sans MS" pitchFamily="66" charset="0"/>
              </a:rPr>
              <a:t>Istituto Comprensivo Statale </a:t>
            </a:r>
          </a:p>
          <a:p>
            <a:r>
              <a:rPr lang="it-IT" b="1" dirty="0" smtClean="0">
                <a:solidFill>
                  <a:srgbClr val="BF0726"/>
                </a:solidFill>
                <a:latin typeface="Comic Sans MS" pitchFamily="66" charset="0"/>
              </a:rPr>
              <a:t>di </a:t>
            </a:r>
          </a:p>
          <a:p>
            <a:r>
              <a:rPr lang="it-IT" b="1" dirty="0" err="1" smtClean="0">
                <a:solidFill>
                  <a:srgbClr val="BF0726"/>
                </a:solidFill>
                <a:latin typeface="Comic Sans MS" pitchFamily="66" charset="0"/>
              </a:rPr>
              <a:t>Castel</a:t>
            </a:r>
            <a:r>
              <a:rPr lang="it-IT" b="1" dirty="0" smtClean="0">
                <a:solidFill>
                  <a:srgbClr val="BF0726"/>
                </a:solidFill>
                <a:latin typeface="Comic Sans MS" pitchFamily="66" charset="0"/>
              </a:rPr>
              <a:t> </a:t>
            </a:r>
            <a:r>
              <a:rPr lang="it-IT" b="1" dirty="0" err="1" smtClean="0">
                <a:solidFill>
                  <a:srgbClr val="BF0726"/>
                </a:solidFill>
                <a:latin typeface="Comic Sans MS" pitchFamily="66" charset="0"/>
              </a:rPr>
              <a:t>Focognano</a:t>
            </a:r>
            <a:endParaRPr lang="it-IT" b="1" dirty="0" smtClean="0">
              <a:solidFill>
                <a:srgbClr val="BF0726"/>
              </a:solidFill>
              <a:latin typeface="Comic Sans MS" pitchFamily="66" charset="0"/>
            </a:endParaRPr>
          </a:p>
          <a:p>
            <a:endParaRPr lang="it-IT" b="1" dirty="0">
              <a:solidFill>
                <a:srgbClr val="BF0726"/>
              </a:solidFill>
            </a:endParaRPr>
          </a:p>
          <a:p>
            <a:r>
              <a:rPr lang="it-IT" sz="2400" b="1" dirty="0" smtClean="0">
                <a:solidFill>
                  <a:srgbClr val="0000FF"/>
                </a:solidFill>
              </a:rPr>
              <a:t>A cura di Maura </a:t>
            </a:r>
            <a:r>
              <a:rPr lang="it-IT" sz="2400" b="1" dirty="0" err="1" smtClean="0">
                <a:solidFill>
                  <a:srgbClr val="0000FF"/>
                </a:solidFill>
              </a:rPr>
              <a:t>Perez</a:t>
            </a:r>
            <a:endParaRPr lang="it-IT" sz="2400" b="1" dirty="0">
              <a:solidFill>
                <a:srgbClr val="0000FF"/>
              </a:solidFill>
            </a:endParaRPr>
          </a:p>
        </p:txBody>
      </p:sp>
      <p:pic>
        <p:nvPicPr>
          <p:cNvPr id="1026" name="Picture 2" descr="C:\Users\maura\Documents\M A U R A\disegni nicoletta costa\cartolina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620688"/>
            <a:ext cx="2664296" cy="2160240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 w="57150">
            <a:solidFill>
              <a:srgbClr val="C60AA2"/>
            </a:solidFill>
          </a:ln>
        </p:spPr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it-IT" sz="2400" b="1" i="1" dirty="0" smtClean="0">
                <a:solidFill>
                  <a:srgbClr val="990099"/>
                </a:solidFill>
                <a:latin typeface="Comic Sans MS" pitchFamily="66" charset="0"/>
              </a:rPr>
              <a:t>   </a:t>
            </a:r>
            <a:r>
              <a:rPr lang="it-IT" sz="3600" b="1" i="1" dirty="0" smtClean="0">
                <a:solidFill>
                  <a:srgbClr val="990099"/>
                </a:solidFill>
                <a:latin typeface="Comic Sans MS" pitchFamily="66" charset="0"/>
              </a:rPr>
              <a:t>“Le famiglie sono il contesto più influente per lo sviluppo affettivo e cognitivo dei bambini (…) esse sono portatrici di risorse che devono essere valorizzate nella scuola, per far crescere una solida rete di scambi comunicativi e di responsabilità condivise” </a:t>
            </a:r>
          </a:p>
          <a:p>
            <a:pPr algn="ctr">
              <a:buNone/>
            </a:pPr>
            <a:r>
              <a:rPr lang="it-IT" sz="3600" b="1" i="1" dirty="0" smtClean="0">
                <a:solidFill>
                  <a:srgbClr val="990099"/>
                </a:solidFill>
                <a:latin typeface="Comic Sans MS" pitchFamily="66" charset="0"/>
              </a:rPr>
              <a:t> </a:t>
            </a:r>
            <a:r>
              <a:rPr lang="it-IT" sz="2400" b="1" i="1" dirty="0" smtClean="0"/>
              <a:t>(Indicazioni Nazionali Scuola Infanzia)</a:t>
            </a:r>
            <a:endParaRPr lang="it-IT" sz="2400" b="1" i="1" dirty="0" smtClean="0">
              <a:solidFill>
                <a:srgbClr val="990099"/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it-IT" sz="2800" b="1" i="1" dirty="0">
                <a:solidFill>
                  <a:srgbClr val="990099"/>
                </a:solidFill>
              </a:rPr>
              <a:t> </a:t>
            </a:r>
            <a:r>
              <a:rPr lang="it-IT" sz="2800" b="1" i="1" dirty="0" smtClean="0">
                <a:solidFill>
                  <a:srgbClr val="990099"/>
                </a:solidFill>
              </a:rPr>
              <a:t>     </a:t>
            </a:r>
            <a:endParaRPr lang="it-IT" sz="2000" b="1" dirty="0" smtClean="0"/>
          </a:p>
          <a:p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1686690" y="260648"/>
            <a:ext cx="5770619" cy="923330"/>
          </a:xfrm>
          <a:prstGeom prst="rect">
            <a:avLst/>
          </a:prstGeom>
          <a:solidFill>
            <a:srgbClr val="FFCCFF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INSIEME E’ MEGLIO</a:t>
            </a:r>
            <a:endParaRPr lang="it-IT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71184" cy="12117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half" idx="2"/>
          </p:nvPr>
        </p:nvSpPr>
        <p:spPr>
          <a:xfrm>
            <a:off x="467544" y="1772816"/>
            <a:ext cx="3008313" cy="4320480"/>
          </a:xfrm>
          <a:solidFill>
            <a:srgbClr val="92D050"/>
          </a:solidFill>
          <a:ln w="28575">
            <a:solidFill>
              <a:srgbClr val="009900"/>
            </a:solidFill>
          </a:ln>
        </p:spPr>
        <p:txBody>
          <a:bodyPr>
            <a:normAutofit fontScale="85000" lnSpcReduction="10000"/>
          </a:bodyPr>
          <a:lstStyle/>
          <a:p>
            <a:endParaRPr lang="it-IT" sz="2800" b="1" dirty="0" smtClean="0">
              <a:solidFill>
                <a:schemeClr val="hlink"/>
              </a:solidFill>
            </a:endParaRPr>
          </a:p>
          <a:p>
            <a:r>
              <a:rPr lang="it-IT" sz="2800" b="1" dirty="0" smtClean="0">
                <a:solidFill>
                  <a:schemeClr val="hlink"/>
                </a:solidFill>
              </a:rPr>
              <a:t>“ </a:t>
            </a:r>
            <a:r>
              <a:rPr lang="it-IT" sz="2800" b="1" i="1" dirty="0" smtClean="0">
                <a:solidFill>
                  <a:srgbClr val="003399"/>
                </a:solidFill>
                <a:latin typeface="Comic Sans MS" pitchFamily="66" charset="0"/>
              </a:rPr>
              <a:t>Prenderò i tuoi occhi e li metterò al posto dei miei e tu prenderai i miei occhi e li metterai al posto dei tuoi, così io ti vedrò con i tuoi occhi, tu mi vedrai con i miei e ci incontreremo”  </a:t>
            </a:r>
          </a:p>
          <a:p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4394708" y="2967335"/>
            <a:ext cx="3545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endParaRPr lang="it-IT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394708" y="2967335"/>
            <a:ext cx="3545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endParaRPr lang="it-IT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691680" y="332656"/>
            <a:ext cx="5400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it-IT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23528" y="476672"/>
            <a:ext cx="345638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6" name="Picture 2" descr="C:\Users\maura\Desktop\images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772816"/>
            <a:ext cx="3960440" cy="4320480"/>
          </a:xfrm>
          <a:prstGeom prst="rect">
            <a:avLst/>
          </a:prstGeom>
          <a:noFill/>
          <a:ln w="28575">
            <a:solidFill>
              <a:srgbClr val="009900"/>
            </a:solidFill>
          </a:ln>
        </p:spPr>
      </p:pic>
      <p:sp>
        <p:nvSpPr>
          <p:cNvPr id="10" name="Rettangolo 9"/>
          <p:cNvSpPr/>
          <p:nvPr/>
        </p:nvSpPr>
        <p:spPr>
          <a:xfrm>
            <a:off x="1691680" y="548680"/>
            <a:ext cx="5472608" cy="707886"/>
          </a:xfrm>
          <a:prstGeom prst="rect">
            <a:avLst/>
          </a:prstGeom>
          <a:solidFill>
            <a:srgbClr val="99FF66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it-IT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Louis Moreno</a:t>
            </a:r>
            <a:endParaRPr lang="it-IT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CFF"/>
          </a:solidFill>
          <a:ln w="28575">
            <a:solidFill>
              <a:srgbClr val="CC00FF"/>
            </a:solidFill>
          </a:ln>
        </p:spPr>
        <p:txBody>
          <a:bodyPr>
            <a:normAutofit fontScale="90000"/>
          </a:bodyPr>
          <a:lstStyle/>
          <a:p>
            <a:r>
              <a:rPr lang="it-IT" b="1" dirty="0" smtClean="0"/>
              <a:t>Filastrocca per imparare a volare</a:t>
            </a:r>
            <a:r>
              <a:rPr lang="it-IT" dirty="0" smtClean="0"/>
              <a:t> </a:t>
            </a:r>
            <a:r>
              <a:rPr lang="it-IT" sz="2700" dirty="0" smtClean="0"/>
              <a:t>di </a:t>
            </a:r>
            <a:r>
              <a:rPr lang="it-IT" sz="2700" b="1" dirty="0" smtClean="0"/>
              <a:t>Bruno </a:t>
            </a:r>
            <a:r>
              <a:rPr lang="it-IT" sz="2700" b="1" dirty="0" err="1" smtClean="0"/>
              <a:t>Tognolini</a:t>
            </a:r>
            <a:endParaRPr lang="it-IT" sz="27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  <a:solidFill>
            <a:srgbClr val="CCECFF"/>
          </a:solidFill>
          <a:ln w="28575">
            <a:solidFill>
              <a:srgbClr val="C60AA2"/>
            </a:solidFill>
          </a:ln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dirty="0" smtClean="0"/>
              <a:t>Allora è questo, il posto mio </a:t>
            </a:r>
          </a:p>
          <a:p>
            <a:pPr algn="ctr">
              <a:buNone/>
            </a:pPr>
            <a:r>
              <a:rPr lang="it-IT" dirty="0" smtClean="0"/>
              <a:t>Ora non ho paura più </a:t>
            </a:r>
          </a:p>
          <a:p>
            <a:pPr algn="ctr">
              <a:buNone/>
            </a:pPr>
            <a:r>
              <a:rPr lang="it-IT" dirty="0" smtClean="0"/>
              <a:t>Ora lo so chi sono io </a:t>
            </a:r>
          </a:p>
          <a:p>
            <a:pPr algn="ctr">
              <a:buNone/>
            </a:pPr>
            <a:r>
              <a:rPr lang="it-IT" dirty="0" smtClean="0"/>
              <a:t>Perché son io che guardo giù </a:t>
            </a:r>
          </a:p>
          <a:p>
            <a:pPr algn="ctr">
              <a:buNone/>
            </a:pPr>
            <a:r>
              <a:rPr lang="it-IT" dirty="0" smtClean="0"/>
              <a:t>E vedo cieli e vedo mari </a:t>
            </a:r>
          </a:p>
          <a:p>
            <a:pPr algn="ctr">
              <a:buNone/>
            </a:pPr>
            <a:r>
              <a:rPr lang="it-IT" dirty="0" smtClean="0"/>
              <a:t>E vento che mi porta via </a:t>
            </a:r>
          </a:p>
          <a:p>
            <a:pPr algn="ctr">
              <a:buNone/>
            </a:pPr>
            <a:r>
              <a:rPr lang="it-IT" dirty="0" smtClean="0"/>
              <a:t>E queste braccia sono ali </a:t>
            </a:r>
          </a:p>
          <a:p>
            <a:pPr algn="ctr">
              <a:buNone/>
            </a:pPr>
            <a:r>
              <a:rPr lang="it-IT" dirty="0" smtClean="0"/>
              <a:t>E questo cielo è casa mia </a:t>
            </a:r>
          </a:p>
          <a:p>
            <a:pPr algn="ctr">
              <a:buNone/>
            </a:pPr>
            <a:r>
              <a:rPr lang="it-IT" dirty="0" smtClean="0"/>
              <a:t> </a:t>
            </a:r>
            <a:r>
              <a:rPr lang="it-IT" sz="2600" b="1" dirty="0" smtClean="0"/>
              <a:t>(da Rima Rimani </a:t>
            </a:r>
            <a:r>
              <a:rPr lang="it-IT" sz="2600" b="1" dirty="0" err="1" smtClean="0"/>
              <a:t>Salani</a:t>
            </a:r>
            <a:r>
              <a:rPr lang="it-IT" sz="2600" b="1" dirty="0" smtClean="0"/>
              <a:t> 2002)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1792288" y="4581128"/>
            <a:ext cx="5486400" cy="1080120"/>
          </a:xfrm>
        </p:spPr>
        <p:txBody>
          <a:bodyPr>
            <a:noAutofit/>
          </a:bodyPr>
          <a:lstStyle/>
          <a:p>
            <a:pPr algn="ctr"/>
            <a:r>
              <a:rPr lang="it-IT" sz="3200" dirty="0" smtClean="0">
                <a:solidFill>
                  <a:srgbClr val="C00000"/>
                </a:solidFill>
              </a:rPr>
              <a:t>Lo Sportello ci permette di “appoggiarci” a </a:t>
            </a:r>
            <a:r>
              <a:rPr lang="it-IT" sz="3200" dirty="0" err="1" smtClean="0">
                <a:solidFill>
                  <a:srgbClr val="C00000"/>
                </a:solidFill>
              </a:rPr>
              <a:t>qualcuno…</a:t>
            </a:r>
            <a:endParaRPr lang="it-IT" sz="3200" dirty="0">
              <a:solidFill>
                <a:srgbClr val="C00000"/>
              </a:solidFill>
            </a:endParaRPr>
          </a:p>
        </p:txBody>
      </p:sp>
      <p:pic>
        <p:nvPicPr>
          <p:cNvPr id="10" name="Segnaposto immagine 9" descr="animali che dormono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9318" b="19318"/>
          <a:stretch>
            <a:fillRect/>
          </a:stretch>
        </p:blipFill>
        <p:spPr>
          <a:xfrm>
            <a:off x="1792288" y="612775"/>
            <a:ext cx="5486400" cy="3752329"/>
          </a:xfrm>
          <a:ln w="57150">
            <a:solidFill>
              <a:srgbClr val="009900"/>
            </a:solidFill>
          </a:ln>
        </p:spPr>
      </p:pic>
      <p:sp>
        <p:nvSpPr>
          <p:cNvPr id="9" name="Segnaposto testo 8"/>
          <p:cNvSpPr>
            <a:spLocks noGrp="1"/>
          </p:cNvSpPr>
          <p:nvPr>
            <p:ph type="body" sz="half" idx="2"/>
          </p:nvPr>
        </p:nvSpPr>
        <p:spPr>
          <a:xfrm>
            <a:off x="1907704" y="5661248"/>
            <a:ext cx="5486400" cy="936104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006600"/>
                </a:solidFill>
              </a:rPr>
              <a:t>… e creare una nuova alleanza.  </a:t>
            </a:r>
            <a:endParaRPr lang="it-IT" sz="36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CC99"/>
          </a:solidFill>
          <a:ln w="28575">
            <a:solidFill>
              <a:srgbClr val="FF6600"/>
            </a:solidFill>
          </a:ln>
        </p:spPr>
        <p:txBody>
          <a:bodyPr/>
          <a:lstStyle/>
          <a:p>
            <a:r>
              <a:rPr lang="it-IT" dirty="0" smtClean="0"/>
              <a:t>ASCOLTO &amp; DIALOGO</a:t>
            </a:r>
            <a:endParaRPr lang="it-IT" dirty="0"/>
          </a:p>
        </p:txBody>
      </p:sp>
      <p:pic>
        <p:nvPicPr>
          <p:cNvPr id="1026" name="Picture 2" descr="C:\Users\maura\Desktop\725ab2e5536ce3eac0a8dd17d083ff4e_X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4789" y="1600200"/>
            <a:ext cx="4081467" cy="4925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3213993" cy="14401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it-IT" sz="3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it-IT" sz="3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t-IT" sz="3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it-IT" sz="3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it-IT" sz="3200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C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Che cos’è lo sportello Psico-Pedagogico ?</a:t>
            </a:r>
            <a:endParaRPr lang="it-IT" sz="3200" i="1" dirty="0">
              <a:solidFill>
                <a:srgbClr val="CC00FF"/>
              </a:solidFill>
            </a:endParaRPr>
          </a:p>
        </p:txBody>
      </p:sp>
      <p:pic>
        <p:nvPicPr>
          <p:cNvPr id="6" name="Picture 2" descr="C:\Users\maura\Documents\M A U R A\disegni nicoletta costa\la lavagna e gli animali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707904" y="188640"/>
            <a:ext cx="4978896" cy="5904656"/>
          </a:xfrm>
          <a:prstGeom prst="rect">
            <a:avLst/>
          </a:prstGeom>
          <a:noFill/>
          <a:ln w="28575">
            <a:solidFill>
              <a:srgbClr val="003399"/>
            </a:solidFill>
          </a:ln>
        </p:spPr>
      </p:pic>
      <p:sp>
        <p:nvSpPr>
          <p:cNvPr id="7" name="Segnaposto testo 6"/>
          <p:cNvSpPr>
            <a:spLocks noGrp="1"/>
          </p:cNvSpPr>
          <p:nvPr>
            <p:ph type="body" sz="half" idx="2"/>
          </p:nvPr>
        </p:nvSpPr>
        <p:spPr>
          <a:xfrm>
            <a:off x="179512" y="1916832"/>
            <a:ext cx="3286001" cy="4209331"/>
          </a:xfrm>
          <a:ln w="28575">
            <a:solidFill>
              <a:srgbClr val="C60AA2"/>
            </a:solidFill>
          </a:ln>
        </p:spPr>
        <p:txBody>
          <a:bodyPr>
            <a:noAutofit/>
          </a:bodyPr>
          <a:lstStyle/>
          <a:p>
            <a:pPr algn="ctr"/>
            <a:r>
              <a:rPr lang="it-IT" sz="2800" b="1" dirty="0" smtClean="0">
                <a:solidFill>
                  <a:srgbClr val="C60AA2"/>
                </a:solidFill>
                <a:latin typeface="Arial" pitchFamily="34" charset="0"/>
                <a:cs typeface="Arial" pitchFamily="34" charset="0"/>
              </a:rPr>
              <a:t>E’ un </a:t>
            </a:r>
            <a:r>
              <a:rPr lang="it-IT" sz="2800" b="1" i="1" dirty="0" smtClean="0">
                <a:solidFill>
                  <a:srgbClr val="C60AA2"/>
                </a:solidFill>
                <a:latin typeface="Arial" pitchFamily="34" charset="0"/>
                <a:cs typeface="Arial" pitchFamily="34" charset="0"/>
              </a:rPr>
              <a:t>“luogo d’incontro” </a:t>
            </a:r>
            <a:r>
              <a:rPr lang="it-IT" sz="2800" b="1" dirty="0" smtClean="0">
                <a:solidFill>
                  <a:srgbClr val="C60AA2"/>
                </a:solidFill>
                <a:latin typeface="Arial" pitchFamily="34" charset="0"/>
                <a:cs typeface="Arial" pitchFamily="34" charset="0"/>
              </a:rPr>
              <a:t>tra Scuola, Alunni e Famiglie connotato da:</a:t>
            </a:r>
          </a:p>
          <a:p>
            <a:pPr algn="ctr"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Complicità</a:t>
            </a:r>
          </a:p>
          <a:p>
            <a:pPr algn="ctr"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Fiducia</a:t>
            </a:r>
          </a:p>
          <a:p>
            <a:pPr algn="ctr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Intimità</a:t>
            </a:r>
          </a:p>
          <a:p>
            <a:pPr algn="ctr"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Flessibilità.</a:t>
            </a:r>
            <a:endParaRPr lang="it-IT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 rot="10800000" flipV="1">
            <a:off x="323523" y="977650"/>
            <a:ext cx="31683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it-IT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1268760"/>
            <a:ext cx="5111750" cy="4857403"/>
          </a:xfrm>
        </p:spPr>
        <p:txBody>
          <a:bodyPr/>
          <a:lstStyle/>
          <a:p>
            <a:pPr algn="just">
              <a:buNone/>
            </a:pPr>
            <a:r>
              <a:rPr lang="it-IT" b="1" dirty="0" smtClean="0">
                <a:solidFill>
                  <a:schemeClr val="tx2"/>
                </a:solidFill>
              </a:rPr>
              <a:t> </a:t>
            </a:r>
          </a:p>
          <a:p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467544" y="1340768"/>
            <a:ext cx="3008313" cy="4713387"/>
          </a:xfrm>
          <a:ln w="5715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ctr"/>
            <a:r>
              <a:rPr lang="it-IT" sz="2600" b="1" dirty="0" smtClean="0">
                <a:solidFill>
                  <a:srgbClr val="003399"/>
                </a:solidFill>
              </a:rPr>
              <a:t>Sostenere e valorizzare i genitori nel loro compito, condividendo obiettivi, strategie, strumenti e risorse in un’ottica di </a:t>
            </a:r>
            <a:r>
              <a:rPr lang="it-IT" sz="2600" b="1" i="1" dirty="0" smtClean="0">
                <a:solidFill>
                  <a:srgbClr val="003399"/>
                </a:solidFill>
              </a:rPr>
              <a:t>inclusione</a:t>
            </a:r>
            <a:r>
              <a:rPr lang="it-IT" sz="2600" b="1" dirty="0" smtClean="0">
                <a:solidFill>
                  <a:srgbClr val="003399"/>
                </a:solidFill>
              </a:rPr>
              <a:t> e </a:t>
            </a:r>
            <a:r>
              <a:rPr lang="it-IT" sz="2600" b="1" i="1" dirty="0" smtClean="0">
                <a:solidFill>
                  <a:srgbClr val="003399"/>
                </a:solidFill>
              </a:rPr>
              <a:t>continuità, </a:t>
            </a:r>
            <a:r>
              <a:rPr lang="it-IT" sz="2600" b="1" dirty="0" smtClean="0">
                <a:solidFill>
                  <a:srgbClr val="003399"/>
                </a:solidFill>
              </a:rPr>
              <a:t>verso la </a:t>
            </a:r>
          </a:p>
          <a:p>
            <a:pPr algn="ctr"/>
            <a:r>
              <a:rPr lang="it-IT" sz="2600" b="1" i="1" dirty="0" err="1" smtClean="0">
                <a:solidFill>
                  <a:srgbClr val="FF0000"/>
                </a:solidFill>
              </a:rPr>
              <a:t>co-costruzione</a:t>
            </a:r>
            <a:r>
              <a:rPr lang="it-IT" sz="2600" b="1" dirty="0" smtClean="0">
                <a:solidFill>
                  <a:srgbClr val="003399"/>
                </a:solidFill>
              </a:rPr>
              <a:t> del progetto educativo</a:t>
            </a:r>
            <a:endParaRPr lang="it-IT" sz="2600" dirty="0">
              <a:solidFill>
                <a:srgbClr val="003399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628950" y="332656"/>
            <a:ext cx="58861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Lo Sportello </a:t>
            </a:r>
            <a:r>
              <a:rPr lang="it-IT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per…</a:t>
            </a:r>
            <a:endParaRPr lang="it-IT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4099" name="Picture 3" descr="C:\Users\maura\Documents\M A U R A\disegni nicoletta costa\gli_amici_di_giulio_conigli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268760"/>
            <a:ext cx="4032448" cy="4752528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1694"/>
          </a:xfrm>
        </p:spPr>
        <p:txBody>
          <a:bodyPr>
            <a:normAutofit/>
          </a:bodyPr>
          <a:lstStyle/>
          <a:p>
            <a:r>
              <a:rPr lang="it-IT" sz="4800" dirty="0" smtClean="0">
                <a:solidFill>
                  <a:schemeClr val="tx2"/>
                </a:solidFill>
              </a:rPr>
              <a:t>PERCHE’?</a:t>
            </a:r>
            <a:endParaRPr lang="it-IT" sz="4800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95936" y="273050"/>
            <a:ext cx="4690864" cy="5964262"/>
          </a:xfrm>
          <a:ln w="38100">
            <a:solidFill>
              <a:srgbClr val="CC00FF"/>
            </a:solidFill>
          </a:ln>
        </p:spPr>
        <p:txBody>
          <a:bodyPr>
            <a:normAutofit fontScale="55000" lnSpcReduction="20000"/>
          </a:bodyPr>
          <a:lstStyle/>
          <a:p>
            <a:pPr fontAlgn="base">
              <a:buNone/>
            </a:pPr>
            <a:endParaRPr lang="it-IT" sz="4400" b="1" dirty="0" smtClean="0">
              <a:solidFill>
                <a:schemeClr val="accent1"/>
              </a:solidFill>
            </a:endParaRPr>
          </a:p>
          <a:p>
            <a:pPr algn="ctr" fontAlgn="base">
              <a:lnSpc>
                <a:spcPct val="170000"/>
              </a:lnSpc>
              <a:buNone/>
            </a:pPr>
            <a:r>
              <a:rPr lang="it-IT" sz="4400" b="1" dirty="0" smtClean="0">
                <a:solidFill>
                  <a:srgbClr val="FF0000"/>
                </a:solidFill>
                <a:latin typeface="Comic Sans MS" pitchFamily="66" charset="0"/>
                <a:ea typeface="Gulim" pitchFamily="34" charset="-127"/>
              </a:rPr>
              <a:t>LO </a:t>
            </a:r>
            <a:r>
              <a:rPr lang="it-IT" sz="4400" b="1" dirty="0">
                <a:solidFill>
                  <a:srgbClr val="FF0000"/>
                </a:solidFill>
                <a:latin typeface="Comic Sans MS" pitchFamily="66" charset="0"/>
                <a:ea typeface="Gulim" pitchFamily="34" charset="-127"/>
              </a:rPr>
              <a:t>SPORTELLO </a:t>
            </a:r>
            <a:r>
              <a:rPr lang="it-IT" sz="4400" b="1" dirty="0" smtClean="0">
                <a:solidFill>
                  <a:srgbClr val="FF0000"/>
                </a:solidFill>
                <a:latin typeface="Comic Sans MS" pitchFamily="66" charset="0"/>
                <a:ea typeface="Gulim" pitchFamily="34" charset="-127"/>
              </a:rPr>
              <a:t>E’ UN SERVIZIO</a:t>
            </a:r>
          </a:p>
          <a:p>
            <a:pPr algn="ctr" fontAlgn="base">
              <a:lnSpc>
                <a:spcPct val="170000"/>
              </a:lnSpc>
              <a:buNone/>
            </a:pPr>
            <a:r>
              <a:rPr lang="it-IT" sz="4400" b="1" dirty="0" smtClean="0">
                <a:solidFill>
                  <a:srgbClr val="FF0000"/>
                </a:solidFill>
                <a:latin typeface="Comic Sans MS" pitchFamily="66" charset="0"/>
                <a:ea typeface="Gulim" pitchFamily="34" charset="-127"/>
              </a:rPr>
              <a:t>SPECIALISTICO GRATUITO: </a:t>
            </a:r>
            <a:r>
              <a:rPr lang="it-IT" sz="4400" b="1" dirty="0" smtClean="0">
                <a:solidFill>
                  <a:srgbClr val="7332A4"/>
                </a:solidFill>
                <a:latin typeface="Comic Sans MS" pitchFamily="66" charset="0"/>
                <a:ea typeface="Gulim" pitchFamily="34" charset="-127"/>
              </a:rPr>
              <a:t>UNO SPAZIO </a:t>
            </a:r>
          </a:p>
          <a:p>
            <a:pPr algn="ctr" fontAlgn="base">
              <a:lnSpc>
                <a:spcPct val="170000"/>
              </a:lnSpc>
              <a:buNone/>
            </a:pPr>
            <a:r>
              <a:rPr lang="it-IT" sz="4400" b="1" dirty="0" err="1" smtClean="0">
                <a:solidFill>
                  <a:schemeClr val="accent1"/>
                </a:solidFill>
                <a:latin typeface="Comic Sans MS" pitchFamily="66" charset="0"/>
                <a:ea typeface="Gulim" pitchFamily="34" charset="-127"/>
              </a:rPr>
              <a:t>DI</a:t>
            </a:r>
            <a:r>
              <a:rPr lang="it-IT" sz="4400" b="1" dirty="0" smtClean="0">
                <a:solidFill>
                  <a:schemeClr val="accent1"/>
                </a:solidFill>
                <a:latin typeface="Comic Sans MS" pitchFamily="66" charset="0"/>
                <a:ea typeface="Gulim" pitchFamily="34" charset="-127"/>
              </a:rPr>
              <a:t> </a:t>
            </a:r>
            <a:r>
              <a:rPr lang="it-IT" sz="4400" b="1" dirty="0" smtClean="0">
                <a:solidFill>
                  <a:srgbClr val="CC00FF"/>
                </a:solidFill>
                <a:latin typeface="Comic Sans MS" pitchFamily="66" charset="0"/>
                <a:ea typeface="Gulim" pitchFamily="34" charset="-127"/>
              </a:rPr>
              <a:t>ESPRESSIONE</a:t>
            </a:r>
            <a:r>
              <a:rPr lang="it-IT" sz="4400" b="1" dirty="0" smtClean="0">
                <a:solidFill>
                  <a:schemeClr val="accent1"/>
                </a:solidFill>
                <a:latin typeface="Comic Sans MS" pitchFamily="66" charset="0"/>
                <a:ea typeface="Gulim" pitchFamily="34" charset="-127"/>
              </a:rPr>
              <a:t> </a:t>
            </a:r>
          </a:p>
          <a:p>
            <a:pPr algn="ctr" fontAlgn="base">
              <a:lnSpc>
                <a:spcPct val="170000"/>
              </a:lnSpc>
              <a:buNone/>
            </a:pPr>
            <a:r>
              <a:rPr lang="it-IT" sz="4400" b="1" dirty="0" smtClean="0">
                <a:solidFill>
                  <a:schemeClr val="accent1"/>
                </a:solidFill>
                <a:latin typeface="Comic Sans MS" pitchFamily="66" charset="0"/>
                <a:ea typeface="Gulim" pitchFamily="34" charset="-127"/>
              </a:rPr>
              <a:t>E </a:t>
            </a:r>
            <a:r>
              <a:rPr lang="it-IT" sz="4400" b="1" dirty="0" err="1" smtClean="0">
                <a:solidFill>
                  <a:schemeClr val="accent1"/>
                </a:solidFill>
                <a:latin typeface="Comic Sans MS" pitchFamily="66" charset="0"/>
                <a:ea typeface="Gulim" pitchFamily="34" charset="-127"/>
              </a:rPr>
              <a:t>DI</a:t>
            </a:r>
            <a:r>
              <a:rPr lang="it-IT" sz="4400" b="1" dirty="0" smtClean="0">
                <a:solidFill>
                  <a:schemeClr val="accent1"/>
                </a:solidFill>
                <a:latin typeface="Comic Sans MS" pitchFamily="66" charset="0"/>
                <a:ea typeface="Gulim" pitchFamily="34" charset="-127"/>
              </a:rPr>
              <a:t> </a:t>
            </a:r>
            <a:r>
              <a:rPr lang="it-IT" sz="4400" b="1" dirty="0" smtClean="0">
                <a:solidFill>
                  <a:srgbClr val="FF0066"/>
                </a:solidFill>
                <a:latin typeface="Comic Sans MS" pitchFamily="66" charset="0"/>
                <a:ea typeface="Gulim" pitchFamily="34" charset="-127"/>
              </a:rPr>
              <a:t>ASCOLTO</a:t>
            </a:r>
            <a:r>
              <a:rPr lang="it-IT" sz="4400" b="1" dirty="0" smtClean="0">
                <a:solidFill>
                  <a:schemeClr val="accent1"/>
                </a:solidFill>
                <a:latin typeface="Comic Sans MS" pitchFamily="66" charset="0"/>
                <a:ea typeface="Gulim" pitchFamily="34" charset="-127"/>
              </a:rPr>
              <a:t>, </a:t>
            </a:r>
          </a:p>
          <a:p>
            <a:pPr algn="ctr" fontAlgn="base">
              <a:lnSpc>
                <a:spcPct val="170000"/>
              </a:lnSpc>
              <a:buNone/>
            </a:pPr>
            <a:r>
              <a:rPr lang="it-IT" sz="4400" b="1" dirty="0" err="1" smtClean="0">
                <a:solidFill>
                  <a:schemeClr val="accent1"/>
                </a:solidFill>
                <a:latin typeface="Comic Sans MS" pitchFamily="66" charset="0"/>
                <a:ea typeface="Gulim" pitchFamily="34" charset="-127"/>
              </a:rPr>
              <a:t>DI</a:t>
            </a:r>
            <a:r>
              <a:rPr lang="it-IT" sz="4400" b="1" dirty="0" smtClean="0">
                <a:solidFill>
                  <a:schemeClr val="accent1"/>
                </a:solidFill>
                <a:latin typeface="Comic Sans MS" pitchFamily="66" charset="0"/>
                <a:ea typeface="Gulim" pitchFamily="34" charset="-127"/>
              </a:rPr>
              <a:t> </a:t>
            </a:r>
            <a:r>
              <a:rPr lang="it-IT" sz="4400" b="1" dirty="0" smtClean="0">
                <a:solidFill>
                  <a:srgbClr val="00B050"/>
                </a:solidFill>
                <a:latin typeface="Comic Sans MS" pitchFamily="66" charset="0"/>
                <a:ea typeface="Gulim" pitchFamily="34" charset="-127"/>
              </a:rPr>
              <a:t>CONDIVISIONE</a:t>
            </a:r>
            <a:r>
              <a:rPr lang="it-IT" sz="4400" b="1" dirty="0" smtClean="0">
                <a:solidFill>
                  <a:schemeClr val="accent1"/>
                </a:solidFill>
                <a:latin typeface="Comic Sans MS" pitchFamily="66" charset="0"/>
                <a:ea typeface="Gulim" pitchFamily="34" charset="-127"/>
              </a:rPr>
              <a:t> </a:t>
            </a:r>
            <a:r>
              <a:rPr lang="it-IT" sz="4400" b="1" dirty="0">
                <a:solidFill>
                  <a:schemeClr val="accent1"/>
                </a:solidFill>
                <a:latin typeface="Comic Sans MS" pitchFamily="66" charset="0"/>
                <a:ea typeface="Gulim" pitchFamily="34" charset="-127"/>
              </a:rPr>
              <a:t>E </a:t>
            </a:r>
            <a:r>
              <a:rPr lang="it-IT" sz="4400" b="1" dirty="0" smtClean="0">
                <a:solidFill>
                  <a:srgbClr val="7332A4"/>
                </a:solidFill>
                <a:latin typeface="Comic Sans MS" pitchFamily="66" charset="0"/>
                <a:ea typeface="Gulim" pitchFamily="34" charset="-127"/>
              </a:rPr>
              <a:t>CONFRONTO</a:t>
            </a:r>
          </a:p>
          <a:p>
            <a:pPr algn="ctr" fontAlgn="base">
              <a:lnSpc>
                <a:spcPct val="170000"/>
              </a:lnSpc>
              <a:buNone/>
            </a:pPr>
            <a:r>
              <a:rPr lang="it-IT" sz="4400" b="1" dirty="0" smtClean="0">
                <a:solidFill>
                  <a:srgbClr val="FF6600"/>
                </a:solidFill>
                <a:latin typeface="Comic Sans MS" pitchFamily="66" charset="0"/>
                <a:ea typeface="Gulim" pitchFamily="34" charset="-127"/>
              </a:rPr>
              <a:t>TRA SCUOLA  E FAMIGLIA</a:t>
            </a:r>
            <a:endParaRPr lang="it-IT" sz="4400" b="1" dirty="0">
              <a:solidFill>
                <a:srgbClr val="FF6600"/>
              </a:solidFill>
              <a:latin typeface="Comic Sans MS" pitchFamily="66" charset="0"/>
              <a:ea typeface="Gulim" pitchFamily="34" charset="-127"/>
            </a:endParaRPr>
          </a:p>
          <a:p>
            <a:pPr fontAlgn="base"/>
            <a:endParaRPr lang="it-IT" b="1" dirty="0"/>
          </a:p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3074" name="Picture 2" descr="C:\Users\maura\Documents\M A U R A\disegni nicoletta costa\animali con lib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3456384" cy="4824536"/>
          </a:xfrm>
          <a:prstGeom prst="rect">
            <a:avLst/>
          </a:prstGeom>
          <a:noFill/>
          <a:ln w="38100">
            <a:solidFill>
              <a:srgbClr val="C60AA2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it-IT" sz="4800" b="1" smtClean="0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284663" y="1556792"/>
            <a:ext cx="4402137" cy="4967833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800" b="1" dirty="0" smtClean="0">
                <a:solidFill>
                  <a:srgbClr val="FF3300"/>
                </a:solidFill>
              </a:rPr>
              <a:t>Genitore non come utente/cliente ma come alleato e partner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800" b="1" dirty="0" smtClean="0">
                <a:solidFill>
                  <a:srgbClr val="0000CC"/>
                </a:solidFill>
              </a:rPr>
              <a:t>Sistema scolastico che non “suggerisce” soluzioni, ma “accompagna” il genitore a “costruire” quelle migliori per lui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it-IT" sz="2800" b="1" dirty="0" smtClean="0">
                <a:solidFill>
                  <a:srgbClr val="009900"/>
                </a:solidFill>
              </a:rPr>
              <a:t>Attuazione di un </a:t>
            </a:r>
            <a:r>
              <a:rPr lang="it-IT" sz="2800" b="1" i="1" dirty="0" smtClean="0">
                <a:solidFill>
                  <a:srgbClr val="009900"/>
                </a:solidFill>
              </a:rPr>
              <a:t>“Patto</a:t>
            </a:r>
            <a:r>
              <a:rPr lang="it-IT" sz="2800" b="1" dirty="0" smtClean="0">
                <a:solidFill>
                  <a:srgbClr val="009900"/>
                </a:solidFill>
              </a:rPr>
              <a:t> </a:t>
            </a:r>
            <a:r>
              <a:rPr lang="it-IT" sz="2800" b="1" i="1" dirty="0" smtClean="0">
                <a:solidFill>
                  <a:srgbClr val="009900"/>
                </a:solidFill>
              </a:rPr>
              <a:t>Pedagogico”</a:t>
            </a:r>
            <a:r>
              <a:rPr lang="it-IT" sz="2800" b="1" dirty="0" smtClean="0">
                <a:solidFill>
                  <a:srgbClr val="009900"/>
                </a:solidFill>
              </a:rPr>
              <a:t> tra scuola e famiglia</a:t>
            </a:r>
          </a:p>
        </p:txBody>
      </p:sp>
      <p:sp>
        <p:nvSpPr>
          <p:cNvPr id="22535" name="WordArt 7"/>
          <p:cNvSpPr>
            <a:spLocks noChangeArrowheads="1" noChangeShapeType="1" noTextEdit="1"/>
          </p:cNvSpPr>
          <p:nvPr/>
        </p:nvSpPr>
        <p:spPr bwMode="auto">
          <a:xfrm>
            <a:off x="755650" y="333375"/>
            <a:ext cx="748823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it-IT" sz="6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00FF"/>
                </a:solidFill>
                <a:latin typeface="Comic Sans MS"/>
              </a:rPr>
              <a:t>Accomodatevi !</a:t>
            </a:r>
          </a:p>
        </p:txBody>
      </p:sp>
      <p:pic>
        <p:nvPicPr>
          <p:cNvPr id="1026" name="Picture 2" descr="C:\Users\maura\Documents\M A U R A\disegni nicoletta costa\rev40695(1)-o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1" y="1556792"/>
            <a:ext cx="3600400" cy="49685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92D050"/>
          </a:solidFill>
          <a:ln w="38100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it-IT" sz="2400" b="1" dirty="0" smtClean="0"/>
              <a:t>Creazione di una relazione d’aiuto e di sostegno tra scuola e famiglia indirizzata a produrre: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28800"/>
            <a:ext cx="4038600" cy="4497363"/>
          </a:xfrm>
          <a:ln w="38100"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it-IT" sz="2000" b="1" dirty="0" smtClean="0">
              <a:solidFill>
                <a:srgbClr val="FF3300"/>
              </a:solidFill>
            </a:endParaRPr>
          </a:p>
          <a:p>
            <a:pPr lvl="1" eaLnBrk="1" hangingPunct="1">
              <a:lnSpc>
                <a:spcPct val="80000"/>
              </a:lnSpc>
              <a:buNone/>
            </a:pPr>
            <a:endParaRPr lang="it-IT" sz="2000" b="1" dirty="0" smtClean="0">
              <a:solidFill>
                <a:srgbClr val="FF3300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it-IT" b="1" dirty="0" smtClean="0">
                <a:solidFill>
                  <a:srgbClr val="FF3300"/>
                </a:solidFill>
              </a:rPr>
              <a:t>Dialogo e relazione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b="1" dirty="0" smtClean="0">
              <a:solidFill>
                <a:srgbClr val="FF3300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it-IT" b="1" dirty="0" smtClean="0">
                <a:solidFill>
                  <a:srgbClr val="0066FF"/>
                </a:solidFill>
              </a:rPr>
              <a:t>Unione delle risorse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b="1" dirty="0" smtClean="0">
                <a:solidFill>
                  <a:schemeClr val="accent2"/>
                </a:solidFill>
              </a:rPr>
              <a:t> 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it-IT" b="1" dirty="0" smtClean="0">
                <a:solidFill>
                  <a:srgbClr val="33CC33"/>
                </a:solidFill>
              </a:rPr>
              <a:t>Circolarità e reciprocità evolutive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b="1" dirty="0" smtClean="0">
              <a:solidFill>
                <a:srgbClr val="33CC33"/>
              </a:solidFill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it-IT" b="1" dirty="0" smtClean="0">
                <a:solidFill>
                  <a:srgbClr val="FF9900"/>
                </a:solidFill>
              </a:rPr>
              <a:t>Cooperazione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b="1" dirty="0" smtClean="0">
                <a:solidFill>
                  <a:schemeClr val="hlink"/>
                </a:solidFill>
              </a:rPr>
              <a:t> 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it-IT" b="1" dirty="0" smtClean="0">
                <a:solidFill>
                  <a:srgbClr val="9900FF"/>
                </a:solidFill>
              </a:rPr>
              <a:t>Lo sviluppo di significati condivisi</a:t>
            </a:r>
            <a:r>
              <a:rPr lang="it-IT" b="1" dirty="0" smtClean="0"/>
              <a:t>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it-IT" sz="2800" dirty="0" smtClean="0"/>
              <a:t> </a:t>
            </a:r>
          </a:p>
        </p:txBody>
      </p:sp>
      <p:pic>
        <p:nvPicPr>
          <p:cNvPr id="7172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32363" y="1700808"/>
            <a:ext cx="3671887" cy="4392487"/>
          </a:xfrm>
          <a:solidFill>
            <a:srgbClr val="00B050"/>
          </a:solidFill>
          <a:ln w="57150">
            <a:solidFill>
              <a:srgbClr val="92D05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solidFill>
            <a:srgbClr val="FFCCFF"/>
          </a:solidFill>
          <a:ln w="38100">
            <a:solidFill>
              <a:srgbClr val="CC00FF"/>
            </a:solidFill>
          </a:ln>
        </p:spPr>
        <p:txBody>
          <a:bodyPr/>
          <a:lstStyle/>
          <a:p>
            <a:r>
              <a:rPr lang="it-IT" b="1" dirty="0" smtClean="0">
                <a:solidFill>
                  <a:srgbClr val="FF0066"/>
                </a:solidFill>
              </a:rPr>
              <a:t>Perché rivolgersi allo sportello:</a:t>
            </a:r>
            <a:endParaRPr lang="it-IT" b="1" dirty="0">
              <a:solidFill>
                <a:srgbClr val="FF0066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ln w="38100">
            <a:solidFill>
              <a:srgbClr val="7030A0"/>
            </a:solidFill>
          </a:ln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it-IT" sz="3900" b="1" u="sng" dirty="0">
                <a:solidFill>
                  <a:srgbClr val="0070C0"/>
                </a:solidFill>
              </a:rPr>
              <a:t>P</a:t>
            </a:r>
            <a:r>
              <a:rPr lang="it-IT" sz="3900" b="1" u="sng" dirty="0" smtClean="0">
                <a:solidFill>
                  <a:srgbClr val="0070C0"/>
                </a:solidFill>
              </a:rPr>
              <a:t>er </a:t>
            </a:r>
            <a:r>
              <a:rPr lang="it-IT" sz="3900" b="1" u="sng" dirty="0">
                <a:solidFill>
                  <a:srgbClr val="0070C0"/>
                </a:solidFill>
              </a:rPr>
              <a:t>condividere ed affrontare insieme </a:t>
            </a:r>
            <a:r>
              <a:rPr lang="it-IT" sz="3900" b="1" u="sng" dirty="0" smtClean="0">
                <a:solidFill>
                  <a:srgbClr val="0070C0"/>
                </a:solidFill>
              </a:rPr>
              <a:t>eventuali problematiche circa:</a:t>
            </a:r>
          </a:p>
          <a:p>
            <a:pPr algn="ctr">
              <a:buNone/>
            </a:pPr>
            <a:endParaRPr lang="it-IT" b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it-IT" dirty="0" smtClean="0"/>
              <a:t> </a:t>
            </a:r>
            <a:r>
              <a:rPr lang="it-IT" b="1" dirty="0" smtClean="0">
                <a:solidFill>
                  <a:srgbClr val="00B050"/>
                </a:solidFill>
              </a:rPr>
              <a:t>L’ambientamento scolastico; </a:t>
            </a:r>
          </a:p>
          <a:p>
            <a:pPr>
              <a:buFont typeface="Wingdings" pitchFamily="2" charset="2"/>
              <a:buChar char="§"/>
            </a:pPr>
            <a:r>
              <a:rPr lang="it-IT" dirty="0" smtClean="0"/>
              <a:t> </a:t>
            </a:r>
            <a:r>
              <a:rPr lang="it-IT" b="1" dirty="0" smtClean="0">
                <a:solidFill>
                  <a:srgbClr val="CC00FF"/>
                </a:solidFill>
              </a:rPr>
              <a:t>Lo </a:t>
            </a:r>
            <a:r>
              <a:rPr lang="it-IT" b="1" dirty="0">
                <a:solidFill>
                  <a:srgbClr val="CC00FF"/>
                </a:solidFill>
              </a:rPr>
              <a:t>sviluppo delle tappe </a:t>
            </a:r>
            <a:r>
              <a:rPr lang="it-IT" b="1" dirty="0" smtClean="0">
                <a:solidFill>
                  <a:srgbClr val="CC00FF"/>
                </a:solidFill>
              </a:rPr>
              <a:t>evolutive; </a:t>
            </a:r>
          </a:p>
          <a:p>
            <a:pPr>
              <a:buFont typeface="Wingdings" pitchFamily="2" charset="2"/>
              <a:buChar char="§"/>
            </a:pPr>
            <a:r>
              <a:rPr lang="it-IT" dirty="0" smtClean="0"/>
              <a:t> </a:t>
            </a:r>
            <a:r>
              <a:rPr lang="it-IT" b="1" dirty="0" smtClean="0">
                <a:solidFill>
                  <a:srgbClr val="FF0000"/>
                </a:solidFill>
              </a:rPr>
              <a:t>Gli </a:t>
            </a:r>
            <a:r>
              <a:rPr lang="it-IT" b="1" dirty="0">
                <a:solidFill>
                  <a:srgbClr val="FF0000"/>
                </a:solidFill>
              </a:rPr>
              <a:t>aspetti socio-relazionali </a:t>
            </a:r>
            <a:r>
              <a:rPr lang="it-IT" b="1" dirty="0" smtClean="0">
                <a:solidFill>
                  <a:srgbClr val="FF0000"/>
                </a:solidFill>
              </a:rPr>
              <a:t>e adattivi; </a:t>
            </a:r>
          </a:p>
          <a:p>
            <a:pPr>
              <a:buFont typeface="Wingdings" pitchFamily="2" charset="2"/>
              <a:buChar char="§"/>
            </a:pPr>
            <a:r>
              <a:rPr lang="it-IT" dirty="0" smtClean="0"/>
              <a:t> 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Approcci, contenuti e stili didattici;</a:t>
            </a:r>
          </a:p>
          <a:p>
            <a:pPr>
              <a:buFont typeface="Wingdings" pitchFamily="2" charset="2"/>
              <a:buChar char="§"/>
            </a:pPr>
            <a:r>
              <a:rPr lang="it-IT" b="1" dirty="0" smtClean="0">
                <a:solidFill>
                  <a:srgbClr val="000066"/>
                </a:solidFill>
              </a:rPr>
              <a:t>La continuità tra scuola o famiglia;</a:t>
            </a:r>
          </a:p>
          <a:p>
            <a:pPr>
              <a:buFont typeface="Wingdings" pitchFamily="2" charset="2"/>
              <a:buChar char="§"/>
            </a:pPr>
            <a:r>
              <a:rPr lang="it-IT" dirty="0" smtClean="0"/>
              <a:t> </a:t>
            </a:r>
            <a:r>
              <a:rPr lang="it-IT" b="1" dirty="0" smtClean="0">
                <a:solidFill>
                  <a:srgbClr val="FF6600"/>
                </a:solidFill>
              </a:rPr>
              <a:t>E tanto </a:t>
            </a:r>
            <a:r>
              <a:rPr lang="it-IT" b="1" dirty="0" err="1" smtClean="0">
                <a:solidFill>
                  <a:srgbClr val="FF6600"/>
                </a:solidFill>
              </a:rPr>
              <a:t>altro…</a:t>
            </a:r>
            <a:r>
              <a:rPr lang="it-IT" b="1" dirty="0" smtClean="0">
                <a:solidFill>
                  <a:srgbClr val="FF6600"/>
                </a:solidFill>
              </a:rPr>
              <a:t>..  </a:t>
            </a:r>
            <a:endParaRPr lang="it-IT" b="1" dirty="0">
              <a:solidFill>
                <a:srgbClr val="FF6600"/>
              </a:solidFill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88" name="Group 24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5918899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92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INTEGRAZIONE: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32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DIFFERENZE NON SACRIFICATE MA UTILIZZATE</a:t>
                      </a:r>
                      <a:r>
                        <a:rPr kumimoji="0" lang="it-IT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CONTINUITA’: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INTERAZIONE TRA LE DIVERSE COMPETENZE</a:t>
                      </a:r>
                      <a:r>
                        <a:rPr kumimoji="0" lang="it-IT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</a:tr>
              <a:tr h="292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COLLABORAZIONE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3200" b="1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it-IT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DISPONIBILITA’ ALL’INCONTRO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PARTECIPAZIONE: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DESIDERIO DI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</a:t>
                      </a:r>
                      <a:r>
                        <a:rPr kumimoji="0" lang="it-IT" sz="36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Far parte di”</a:t>
                      </a:r>
                      <a:r>
                        <a:rPr kumimoji="0" lang="it-IT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453</Words>
  <Application>Microsoft Office PowerPoint</Application>
  <PresentationFormat>Presentazione su schermo (4:3)</PresentationFormat>
  <Paragraphs>94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Lo sportello psico-pedagogico</vt:lpstr>
      <vt:lpstr>ASCOLTO &amp; DIALOGO</vt:lpstr>
      <vt:lpstr>  Che cos’è lo sportello Psico-Pedagogico ?</vt:lpstr>
      <vt:lpstr> </vt:lpstr>
      <vt:lpstr>PERCHE’?</vt:lpstr>
      <vt:lpstr> </vt:lpstr>
      <vt:lpstr>Creazione di una relazione d’aiuto e di sostegno tra scuola e famiglia indirizzata a produrre:</vt:lpstr>
      <vt:lpstr>Perché rivolgersi allo sportello:</vt:lpstr>
      <vt:lpstr>Diapositiva 9</vt:lpstr>
      <vt:lpstr> </vt:lpstr>
      <vt:lpstr> </vt:lpstr>
      <vt:lpstr>Filastrocca per imparare a volare di Bruno Tognolini</vt:lpstr>
      <vt:lpstr>Lo Sportello ci permette di “appoggiarci” a qualcuno…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 sportello psico-pedagogico</dc:title>
  <dc:creator>maura</dc:creator>
  <cp:lastModifiedBy>maura</cp:lastModifiedBy>
  <cp:revision>22</cp:revision>
  <dcterms:created xsi:type="dcterms:W3CDTF">2015-11-03T20:01:39Z</dcterms:created>
  <dcterms:modified xsi:type="dcterms:W3CDTF">2016-10-04T19:46:36Z</dcterms:modified>
</cp:coreProperties>
</file>